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image" Target="../media/image-11-19.png"/><Relationship Id="rId20" Type="http://schemas.openxmlformats.org/officeDocument/2006/relationships/image" Target="../media/image-11-20.png"/><Relationship Id="rId21" Type="http://schemas.openxmlformats.org/officeDocument/2006/relationships/image" Target="../media/image-11-21.png"/><Relationship Id="rId22" Type="http://schemas.openxmlformats.org/officeDocument/2006/relationships/image" Target="../media/image-11-22.png"/><Relationship Id="rId23" Type="http://schemas.openxmlformats.org/officeDocument/2006/relationships/image" Target="../media/image-11-23.png"/><Relationship Id="rId24" Type="http://schemas.openxmlformats.org/officeDocument/2006/relationships/slideLayout" Target="../slideLayouts/slideLayout2.xml"/><Relationship Id="rId2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image" Target="../media/image-17-7.png"/><Relationship Id="rId8" Type="http://schemas.openxmlformats.org/officeDocument/2006/relationships/image" Target="../media/image-17-8.png"/><Relationship Id="rId9" Type="http://schemas.openxmlformats.org/officeDocument/2006/relationships/image" Target="../media/image-17-9.png"/><Relationship Id="rId10" Type="http://schemas.openxmlformats.org/officeDocument/2006/relationships/image" Target="../media/image-17-10.png"/><Relationship Id="rId11" Type="http://schemas.openxmlformats.org/officeDocument/2006/relationships/image" Target="../media/image-17-11.png"/><Relationship Id="rId12" Type="http://schemas.openxmlformats.org/officeDocument/2006/relationships/image" Target="../media/image-17-12.png"/><Relationship Id="rId13" Type="http://schemas.openxmlformats.org/officeDocument/2006/relationships/image" Target="../media/image-17-13.png"/><Relationship Id="rId14" Type="http://schemas.openxmlformats.org/officeDocument/2006/relationships/image" Target="../media/image-17-14.png"/><Relationship Id="rId15" Type="http://schemas.openxmlformats.org/officeDocument/2006/relationships/image" Target="../media/image-17-15.png"/><Relationship Id="rId16" Type="http://schemas.openxmlformats.org/officeDocument/2006/relationships/image" Target="../media/image-17-16.png"/><Relationship Id="rId17" Type="http://schemas.openxmlformats.org/officeDocument/2006/relationships/image" Target="../media/image-17-17.png"/><Relationship Id="rId18" Type="http://schemas.openxmlformats.org/officeDocument/2006/relationships/slideLayout" Target="../slideLayouts/slideLayout2.xml"/><Relationship Id="rId19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slideLayout" Target="../slideLayouts/slideLayout2.xml"/><Relationship Id="rId1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image" Target="../media/image-7-26.png"/><Relationship Id="rId27" Type="http://schemas.openxmlformats.org/officeDocument/2006/relationships/image" Target="../media/image-7-27.png"/><Relationship Id="rId28" Type="http://schemas.openxmlformats.org/officeDocument/2006/relationships/image" Target="../media/image-7-28.png"/><Relationship Id="rId29" Type="http://schemas.openxmlformats.org/officeDocument/2006/relationships/image" Target="../media/image-7-29.png"/><Relationship Id="rId30" Type="http://schemas.openxmlformats.org/officeDocument/2006/relationships/image" Target="../media/image-7-30.png"/><Relationship Id="rId31" Type="http://schemas.openxmlformats.org/officeDocument/2006/relationships/slideLayout" Target="../slideLayouts/slideLayout2.xml"/><Relationship Id="rId3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slideLayout" Target="../slideLayouts/slideLayout2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733288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980176"/>
            <a:ext cx="393192" cy="5486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980176"/>
            <a:ext cx="332841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Author: HITESH CHOUDHARY</a:t>
            </a:r>
            <a:endParaRPr lang="en-US" sz="1920" dirty="0"/>
          </a:p>
        </p:txBody>
      </p:sp>
      <p:sp>
        <p:nvSpPr>
          <p:cNvPr id="7" name="Text 1"/>
          <p:cNvSpPr/>
          <p:nvPr/>
        </p:nvSpPr>
        <p:spPr>
          <a:xfrm>
            <a:off x="1170432" y="6318504"/>
            <a:ext cx="3328416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1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Created with Pi</a:t>
            </a:r>
            <a:endParaRPr lang="en-US" sz="1150" dirty="0"/>
          </a:p>
        </p:txBody>
      </p:sp>
      <p:sp>
        <p:nvSpPr>
          <p:cNvPr id="8" name="Text 2"/>
          <p:cNvSpPr/>
          <p:nvPr/>
        </p:nvSpPr>
        <p:spPr>
          <a:xfrm>
            <a:off x="685800" y="3831336"/>
            <a:ext cx="13267944" cy="1682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Developing Defensive Techniques against Phishing Attacks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4818888"/>
            <a:ext cx="4050792" cy="7680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36" y="5769864"/>
            <a:ext cx="4050792" cy="76809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952" y="4818888"/>
            <a:ext cx="4050792" cy="76809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2952" y="5769864"/>
            <a:ext cx="4050792" cy="76809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660136" y="1490472"/>
            <a:ext cx="8293608" cy="1225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Training Strategy 2 - Cross-Validation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5660136" y="2926080"/>
            <a:ext cx="8293608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Approach: 5-Fold Stratified Cross-Validation.</a:t>
            </a:r>
            <a:endParaRPr lang="en-US" sz="1530" dirty="0"/>
          </a:p>
        </p:txBody>
      </p:sp>
      <p:sp>
        <p:nvSpPr>
          <p:cNvPr id="10" name="Text 2"/>
          <p:cNvSpPr/>
          <p:nvPr/>
        </p:nvSpPr>
        <p:spPr>
          <a:xfrm>
            <a:off x="5660136" y="3401568"/>
            <a:ext cx="8293608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Why? To get a more reliable estimate of model performance with a small dataset.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5660136" y="3867912"/>
            <a:ext cx="8293608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Code Snippet: Show the StratifiedKFold code from your BTP report (Page 7-8).</a:t>
            </a: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5660136" y="4343400"/>
            <a:ext cx="8293608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Key Findings:</a:t>
            </a:r>
            <a:endParaRPr lang="en-US" sz="1530" dirty="0"/>
          </a:p>
        </p:txBody>
      </p:sp>
      <p:sp>
        <p:nvSpPr>
          <p:cNvPr id="13" name="Text 5"/>
          <p:cNvSpPr/>
          <p:nvPr/>
        </p:nvSpPr>
        <p:spPr>
          <a:xfrm>
            <a:off x="5888736" y="4946904"/>
            <a:ext cx="3602736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18% reduction in variance of performance metrics.</a:t>
            </a:r>
            <a:endParaRPr lang="en-US" sz="1530" dirty="0"/>
          </a:p>
        </p:txBody>
      </p:sp>
      <p:sp>
        <p:nvSpPr>
          <p:cNvPr id="14" name="Text 6"/>
          <p:cNvSpPr/>
          <p:nvPr/>
        </p:nvSpPr>
        <p:spPr>
          <a:xfrm>
            <a:off x="5888736" y="5897880"/>
            <a:ext cx="360273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F1-score improved by 0.04.</a:t>
            </a:r>
            <a:endParaRPr lang="en-US" sz="1530" dirty="0"/>
          </a:p>
        </p:txBody>
      </p:sp>
      <p:sp>
        <p:nvSpPr>
          <p:cNvPr id="15" name="Text 7"/>
          <p:cNvSpPr/>
          <p:nvPr/>
        </p:nvSpPr>
        <p:spPr>
          <a:xfrm>
            <a:off x="10131552" y="4946904"/>
            <a:ext cx="3602736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Phishing recall improved from 0.83 to 0.91.</a:t>
            </a:r>
            <a:endParaRPr lang="en-US" sz="1530" dirty="0"/>
          </a:p>
        </p:txBody>
      </p:sp>
      <p:sp>
        <p:nvSpPr>
          <p:cNvPr id="16" name="Text 8"/>
          <p:cNvSpPr/>
          <p:nvPr/>
        </p:nvSpPr>
        <p:spPr>
          <a:xfrm>
            <a:off x="10131552" y="5897880"/>
            <a:ext cx="3602736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Demonstrated the model's true generalization capability.</a:t>
            </a:r>
            <a:endParaRPr lang="en-US" sz="15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9360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936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424" y="1728216"/>
            <a:ext cx="4032504" cy="10149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424" y="2944368"/>
            <a:ext cx="4032504" cy="101498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4608576"/>
            <a:ext cx="8266176" cy="70408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424" y="5513832"/>
            <a:ext cx="8266176" cy="70408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424" y="6419088"/>
            <a:ext cx="8266176" cy="704088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2096" y="1728216"/>
            <a:ext cx="4032504" cy="1014984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2096" y="2944368"/>
            <a:ext cx="4032504" cy="1014984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2512" y="1901952"/>
            <a:ext cx="3154680" cy="667512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2512" y="3118104"/>
            <a:ext cx="3154680" cy="667512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82512" y="4782312"/>
            <a:ext cx="7388352" cy="356616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2512" y="5687568"/>
            <a:ext cx="7388352" cy="356616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82512" y="6592824"/>
            <a:ext cx="7388352" cy="356616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7040" y="1901952"/>
            <a:ext cx="3154680" cy="667512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7040" y="3118104"/>
            <a:ext cx="3154680" cy="667512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33872" y="1883664"/>
            <a:ext cx="384048" cy="384048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33872" y="3099816"/>
            <a:ext cx="384048" cy="384048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33872" y="4764024"/>
            <a:ext cx="384048" cy="384048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33872" y="5678424"/>
            <a:ext cx="384048" cy="384048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33872" y="6583680"/>
            <a:ext cx="384048" cy="384048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67544" y="1883664"/>
            <a:ext cx="384048" cy="384048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67544" y="3099816"/>
            <a:ext cx="384048" cy="384048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5660136" y="539496"/>
            <a:ext cx="8293608" cy="5577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31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Experimental Results &amp; Comparison</a:t>
            </a:r>
            <a:endParaRPr lang="en-US" sz="3450" dirty="0"/>
          </a:p>
        </p:txBody>
      </p:sp>
      <p:sp>
        <p:nvSpPr>
          <p:cNvPr id="26" name="Text 1"/>
          <p:cNvSpPr/>
          <p:nvPr/>
        </p:nvSpPr>
        <p:spPr>
          <a:xfrm>
            <a:off x="5660136" y="1289304"/>
            <a:ext cx="829360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38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Our Model's Performance (from "Mathematics" paper):</a:t>
            </a:r>
            <a:endParaRPr lang="en-US" sz="1380" dirty="0"/>
          </a:p>
        </p:txBody>
      </p:sp>
      <p:sp>
        <p:nvSpPr>
          <p:cNvPr id="27" name="Text 2"/>
          <p:cNvSpPr/>
          <p:nvPr/>
        </p:nvSpPr>
        <p:spPr>
          <a:xfrm>
            <a:off x="5989320" y="1938528"/>
            <a:ext cx="9144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70"/>
              </a:lnSpc>
              <a:buNone/>
            </a:pPr>
            <a:r>
              <a:rPr lang="en-US" sz="172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1</a:t>
            </a:r>
            <a:endParaRPr lang="en-US" sz="1720" dirty="0"/>
          </a:p>
        </p:txBody>
      </p:sp>
      <p:sp>
        <p:nvSpPr>
          <p:cNvPr id="28" name="Text 3"/>
          <p:cNvSpPr/>
          <p:nvPr/>
        </p:nvSpPr>
        <p:spPr>
          <a:xfrm>
            <a:off x="6382512" y="1901952"/>
            <a:ext cx="31546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Accuracy</a:t>
            </a:r>
            <a:endParaRPr lang="en-US" sz="1720" dirty="0"/>
          </a:p>
        </p:txBody>
      </p:sp>
      <p:sp>
        <p:nvSpPr>
          <p:cNvPr id="29" name="Text 4"/>
          <p:cNvSpPr/>
          <p:nvPr/>
        </p:nvSpPr>
        <p:spPr>
          <a:xfrm>
            <a:off x="5961888" y="3154680"/>
            <a:ext cx="13716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70"/>
              </a:lnSpc>
              <a:buNone/>
            </a:pPr>
            <a:r>
              <a:rPr lang="en-US" sz="172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3</a:t>
            </a:r>
            <a:endParaRPr lang="en-US" sz="1720" dirty="0"/>
          </a:p>
        </p:txBody>
      </p:sp>
      <p:sp>
        <p:nvSpPr>
          <p:cNvPr id="30" name="Text 5"/>
          <p:cNvSpPr/>
          <p:nvPr/>
        </p:nvSpPr>
        <p:spPr>
          <a:xfrm>
            <a:off x="6382512" y="2331720"/>
            <a:ext cx="315468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38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99.32%</a:t>
            </a:r>
            <a:endParaRPr lang="en-US" sz="1380" dirty="0"/>
          </a:p>
        </p:txBody>
      </p:sp>
      <p:sp>
        <p:nvSpPr>
          <p:cNvPr id="31" name="Text 6"/>
          <p:cNvSpPr/>
          <p:nvPr/>
        </p:nvSpPr>
        <p:spPr>
          <a:xfrm>
            <a:off x="5660136" y="4169664"/>
            <a:ext cx="829360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38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Outperformed Baselines:</a:t>
            </a:r>
            <a:endParaRPr lang="en-US" sz="1380" dirty="0"/>
          </a:p>
        </p:txBody>
      </p:sp>
      <p:sp>
        <p:nvSpPr>
          <p:cNvPr id="32" name="Text 7"/>
          <p:cNvSpPr/>
          <p:nvPr/>
        </p:nvSpPr>
        <p:spPr>
          <a:xfrm>
            <a:off x="6382512" y="3118104"/>
            <a:ext cx="31546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Precision</a:t>
            </a:r>
            <a:endParaRPr lang="en-US" sz="1720" dirty="0"/>
          </a:p>
        </p:txBody>
      </p:sp>
      <p:sp>
        <p:nvSpPr>
          <p:cNvPr id="33" name="Text 8"/>
          <p:cNvSpPr/>
          <p:nvPr/>
        </p:nvSpPr>
        <p:spPr>
          <a:xfrm>
            <a:off x="6382512" y="3547872"/>
            <a:ext cx="315468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38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99.32%</a:t>
            </a:r>
            <a:endParaRPr lang="en-US" sz="1380" dirty="0"/>
          </a:p>
        </p:txBody>
      </p:sp>
      <p:sp>
        <p:nvSpPr>
          <p:cNvPr id="34" name="Text 9"/>
          <p:cNvSpPr/>
          <p:nvPr/>
        </p:nvSpPr>
        <p:spPr>
          <a:xfrm>
            <a:off x="5989320" y="4818888"/>
            <a:ext cx="9144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70"/>
              </a:lnSpc>
              <a:buNone/>
            </a:pPr>
            <a:r>
              <a:rPr lang="en-US" sz="172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1</a:t>
            </a:r>
            <a:endParaRPr lang="en-US" sz="1720" dirty="0"/>
          </a:p>
        </p:txBody>
      </p:sp>
      <p:sp>
        <p:nvSpPr>
          <p:cNvPr id="35" name="Text 10"/>
          <p:cNvSpPr/>
          <p:nvPr/>
        </p:nvSpPr>
        <p:spPr>
          <a:xfrm>
            <a:off x="6382512" y="4782312"/>
            <a:ext cx="7388352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38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1D CNN (98.29% F1)</a:t>
            </a:r>
            <a:endParaRPr lang="en-US" sz="1380" dirty="0"/>
          </a:p>
        </p:txBody>
      </p:sp>
      <p:sp>
        <p:nvSpPr>
          <p:cNvPr id="36" name="Text 11"/>
          <p:cNvSpPr/>
          <p:nvPr/>
        </p:nvSpPr>
        <p:spPr>
          <a:xfrm>
            <a:off x="5961888" y="5724144"/>
            <a:ext cx="128016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70"/>
              </a:lnSpc>
              <a:buNone/>
            </a:pPr>
            <a:r>
              <a:rPr lang="en-US" sz="172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2</a:t>
            </a:r>
            <a:endParaRPr lang="en-US" sz="1720" dirty="0"/>
          </a:p>
        </p:txBody>
      </p:sp>
      <p:sp>
        <p:nvSpPr>
          <p:cNvPr id="37" name="Text 12"/>
          <p:cNvSpPr/>
          <p:nvPr/>
        </p:nvSpPr>
        <p:spPr>
          <a:xfrm>
            <a:off x="6382512" y="5687568"/>
            <a:ext cx="7388352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38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BiLSTM (84.32% F1)</a:t>
            </a:r>
            <a:endParaRPr lang="en-US" sz="1380" dirty="0"/>
          </a:p>
        </p:txBody>
      </p:sp>
      <p:sp>
        <p:nvSpPr>
          <p:cNvPr id="38" name="Text 13"/>
          <p:cNvSpPr/>
          <p:nvPr/>
        </p:nvSpPr>
        <p:spPr>
          <a:xfrm>
            <a:off x="5961888" y="6629400"/>
            <a:ext cx="13716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70"/>
              </a:lnSpc>
              <a:buNone/>
            </a:pPr>
            <a:r>
              <a:rPr lang="en-US" sz="172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3</a:t>
            </a:r>
            <a:endParaRPr lang="en-US" sz="1720" dirty="0"/>
          </a:p>
        </p:txBody>
      </p:sp>
      <p:sp>
        <p:nvSpPr>
          <p:cNvPr id="39" name="Text 14"/>
          <p:cNvSpPr/>
          <p:nvPr/>
        </p:nvSpPr>
        <p:spPr>
          <a:xfrm>
            <a:off x="6382512" y="6592824"/>
            <a:ext cx="7388352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38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1D CNN-BiLSTM without attention (98.97% F1)</a:t>
            </a:r>
            <a:endParaRPr lang="en-US" sz="1380" dirty="0"/>
          </a:p>
        </p:txBody>
      </p:sp>
      <p:sp>
        <p:nvSpPr>
          <p:cNvPr id="40" name="Text 15"/>
          <p:cNvSpPr/>
          <p:nvPr/>
        </p:nvSpPr>
        <p:spPr>
          <a:xfrm>
            <a:off x="5660136" y="7333488"/>
            <a:ext cx="829360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38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Conclusion: The addition of the attention mechanism provides a significant boost in performance.</a:t>
            </a:r>
            <a:endParaRPr lang="en-US" sz="1380" dirty="0"/>
          </a:p>
        </p:txBody>
      </p:sp>
      <p:sp>
        <p:nvSpPr>
          <p:cNvPr id="41" name="Text 16"/>
          <p:cNvSpPr/>
          <p:nvPr/>
        </p:nvSpPr>
        <p:spPr>
          <a:xfrm>
            <a:off x="10195560" y="1938528"/>
            <a:ext cx="128016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70"/>
              </a:lnSpc>
              <a:buNone/>
            </a:pPr>
            <a:r>
              <a:rPr lang="en-US" sz="172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2</a:t>
            </a:r>
            <a:endParaRPr lang="en-US" sz="1720" dirty="0"/>
          </a:p>
        </p:txBody>
      </p:sp>
      <p:sp>
        <p:nvSpPr>
          <p:cNvPr id="42" name="Text 17"/>
          <p:cNvSpPr/>
          <p:nvPr/>
        </p:nvSpPr>
        <p:spPr>
          <a:xfrm>
            <a:off x="10195560" y="3154680"/>
            <a:ext cx="13716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70"/>
              </a:lnSpc>
              <a:buNone/>
            </a:pPr>
            <a:r>
              <a:rPr lang="en-US" sz="172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4</a:t>
            </a:r>
            <a:endParaRPr lang="en-US" sz="1720" dirty="0"/>
          </a:p>
        </p:txBody>
      </p:sp>
      <p:sp>
        <p:nvSpPr>
          <p:cNvPr id="43" name="Text 18"/>
          <p:cNvSpPr/>
          <p:nvPr/>
        </p:nvSpPr>
        <p:spPr>
          <a:xfrm>
            <a:off x="10607040" y="1901952"/>
            <a:ext cx="31546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F1-Score</a:t>
            </a:r>
            <a:endParaRPr lang="en-US" sz="1720" dirty="0"/>
          </a:p>
        </p:txBody>
      </p:sp>
      <p:sp>
        <p:nvSpPr>
          <p:cNvPr id="44" name="Text 19"/>
          <p:cNvSpPr/>
          <p:nvPr/>
        </p:nvSpPr>
        <p:spPr>
          <a:xfrm>
            <a:off x="10607040" y="2331720"/>
            <a:ext cx="315468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38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99.31%</a:t>
            </a:r>
            <a:endParaRPr lang="en-US" sz="1380" dirty="0"/>
          </a:p>
        </p:txBody>
      </p:sp>
      <p:sp>
        <p:nvSpPr>
          <p:cNvPr id="45" name="Text 20"/>
          <p:cNvSpPr/>
          <p:nvPr/>
        </p:nvSpPr>
        <p:spPr>
          <a:xfrm>
            <a:off x="10607040" y="3118104"/>
            <a:ext cx="31546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Recall</a:t>
            </a:r>
            <a:endParaRPr lang="en-US" sz="1720" dirty="0"/>
          </a:p>
        </p:txBody>
      </p:sp>
      <p:sp>
        <p:nvSpPr>
          <p:cNvPr id="46" name="Text 21"/>
          <p:cNvSpPr/>
          <p:nvPr/>
        </p:nvSpPr>
        <p:spPr>
          <a:xfrm>
            <a:off x="10607040" y="3547872"/>
            <a:ext cx="315468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38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99.32%</a:t>
            </a:r>
            <a:endParaRPr lang="en-US" sz="138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4325112"/>
            <a:ext cx="4270248" cy="112471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6135624"/>
            <a:ext cx="4270248" cy="112471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648" y="4325112"/>
            <a:ext cx="4270248" cy="112471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648" y="6135624"/>
            <a:ext cx="4270248" cy="112471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5208" y="4325112"/>
            <a:ext cx="4270248" cy="112471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5208" y="6135624"/>
            <a:ext cx="4270248" cy="112471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3072384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The Proposed New Strategy &amp; System Pipeline</a:t>
            </a:r>
            <a:endParaRPr lang="en-US" sz="3640" dirty="0"/>
          </a:p>
        </p:txBody>
      </p:sp>
      <p:sp>
        <p:nvSpPr>
          <p:cNvPr id="11" name="Text 1"/>
          <p:cNvSpPr/>
          <p:nvPr/>
        </p:nvSpPr>
        <p:spPr>
          <a:xfrm>
            <a:off x="685800" y="385876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Machine Learning Framework:</a:t>
            </a:r>
            <a:endParaRPr lang="en-US" sz="1450" dirty="0"/>
          </a:p>
        </p:txBody>
      </p:sp>
      <p:sp>
        <p:nvSpPr>
          <p:cNvPr id="12" name="Text 2"/>
          <p:cNvSpPr/>
          <p:nvPr/>
        </p:nvSpPr>
        <p:spPr>
          <a:xfrm>
            <a:off x="886968" y="4416552"/>
            <a:ext cx="390448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Continual Evaluation</a:t>
            </a:r>
            <a:endParaRPr lang="en-US" sz="1820" dirty="0"/>
          </a:p>
        </p:txBody>
      </p:sp>
      <p:sp>
        <p:nvSpPr>
          <p:cNvPr id="13" name="Text 3"/>
          <p:cNvSpPr/>
          <p:nvPr/>
        </p:nvSpPr>
        <p:spPr>
          <a:xfrm>
            <a:off x="886968" y="4873752"/>
            <a:ext cx="390448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Regular testing on diverse datasets.</a:t>
            </a:r>
            <a:endParaRPr lang="en-US" sz="1450" dirty="0"/>
          </a:p>
        </p:txBody>
      </p:sp>
      <p:sp>
        <p:nvSpPr>
          <p:cNvPr id="14" name="Text 4"/>
          <p:cNvSpPr/>
          <p:nvPr/>
        </p:nvSpPr>
        <p:spPr>
          <a:xfrm>
            <a:off x="685800" y="5669280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Backend Processing Pipeline:</a:t>
            </a:r>
            <a:endParaRPr lang="en-US" sz="1450" dirty="0"/>
          </a:p>
        </p:txBody>
      </p:sp>
      <p:sp>
        <p:nvSpPr>
          <p:cNvPr id="15" name="Text 5"/>
          <p:cNvSpPr/>
          <p:nvPr/>
        </p:nvSpPr>
        <p:spPr>
          <a:xfrm>
            <a:off x="886968" y="6227064"/>
            <a:ext cx="390448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Secure &amp; Private</a:t>
            </a:r>
            <a:endParaRPr lang="en-US" sz="1820" dirty="0"/>
          </a:p>
        </p:txBody>
      </p:sp>
      <p:sp>
        <p:nvSpPr>
          <p:cNvPr id="16" name="Text 6"/>
          <p:cNvSpPr/>
          <p:nvPr/>
        </p:nvSpPr>
        <p:spPr>
          <a:xfrm>
            <a:off x="886968" y="6684264"/>
            <a:ext cx="3904488" cy="484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Ephemeral audio storage, automatic purging.</a:t>
            </a:r>
            <a:endParaRPr lang="en-US" sz="1450" dirty="0"/>
          </a:p>
        </p:txBody>
      </p:sp>
      <p:sp>
        <p:nvSpPr>
          <p:cNvPr id="17" name="Text 7"/>
          <p:cNvSpPr/>
          <p:nvPr/>
        </p:nvSpPr>
        <p:spPr>
          <a:xfrm>
            <a:off x="5367528" y="4416552"/>
            <a:ext cx="390448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Model Enhancement</a:t>
            </a:r>
            <a:endParaRPr lang="en-US" sz="1820" dirty="0"/>
          </a:p>
        </p:txBody>
      </p:sp>
      <p:sp>
        <p:nvSpPr>
          <p:cNvPr id="18" name="Text 8"/>
          <p:cNvSpPr/>
          <p:nvPr/>
        </p:nvSpPr>
        <p:spPr>
          <a:xfrm>
            <a:off x="5367528" y="4873752"/>
            <a:ext cx="3904488" cy="484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Semi-supervised learning on false positives/negatives.</a:t>
            </a:r>
            <a:endParaRPr lang="en-US" sz="1450" dirty="0"/>
          </a:p>
        </p:txBody>
      </p:sp>
      <p:sp>
        <p:nvSpPr>
          <p:cNvPr id="19" name="Text 9"/>
          <p:cNvSpPr/>
          <p:nvPr/>
        </p:nvSpPr>
        <p:spPr>
          <a:xfrm>
            <a:off x="5367528" y="6227064"/>
            <a:ext cx="390448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Real-Time</a:t>
            </a:r>
            <a:endParaRPr lang="en-US" sz="1820" dirty="0"/>
          </a:p>
        </p:txBody>
      </p:sp>
      <p:sp>
        <p:nvSpPr>
          <p:cNvPr id="20" name="Text 10"/>
          <p:cNvSpPr/>
          <p:nvPr/>
        </p:nvSpPr>
        <p:spPr>
          <a:xfrm>
            <a:off x="5367528" y="6684264"/>
            <a:ext cx="3904488" cy="484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Chunked audio analysis with priority queuing.</a:t>
            </a:r>
            <a:endParaRPr lang="en-US" sz="1450" dirty="0"/>
          </a:p>
        </p:txBody>
      </p:sp>
      <p:sp>
        <p:nvSpPr>
          <p:cNvPr id="21" name="Text 11"/>
          <p:cNvSpPr/>
          <p:nvPr/>
        </p:nvSpPr>
        <p:spPr>
          <a:xfrm>
            <a:off x="9857232" y="4416552"/>
            <a:ext cx="390448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Multi-Model Consensus</a:t>
            </a:r>
            <a:endParaRPr lang="en-US" sz="1820" dirty="0"/>
          </a:p>
        </p:txBody>
      </p:sp>
      <p:sp>
        <p:nvSpPr>
          <p:cNvPr id="22" name="Text 12"/>
          <p:cNvSpPr/>
          <p:nvPr/>
        </p:nvSpPr>
        <p:spPr>
          <a:xfrm>
            <a:off x="9857232" y="4873752"/>
            <a:ext cx="3904488" cy="484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Ensemble with weighted voting for higher precision.</a:t>
            </a:r>
            <a:endParaRPr lang="en-US" sz="1450" dirty="0"/>
          </a:p>
        </p:txBody>
      </p:sp>
      <p:sp>
        <p:nvSpPr>
          <p:cNvPr id="23" name="Text 13"/>
          <p:cNvSpPr/>
          <p:nvPr/>
        </p:nvSpPr>
        <p:spPr>
          <a:xfrm>
            <a:off x="9857232" y="6227064"/>
            <a:ext cx="390448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Distributed &amp; Robust</a:t>
            </a:r>
            <a:endParaRPr lang="en-US" sz="1820" dirty="0"/>
          </a:p>
        </p:txBody>
      </p:sp>
      <p:sp>
        <p:nvSpPr>
          <p:cNvPr id="24" name="Text 14"/>
          <p:cNvSpPr/>
          <p:nvPr/>
        </p:nvSpPr>
        <p:spPr>
          <a:xfrm>
            <a:off x="9857232" y="6684264"/>
            <a:ext cx="3904488" cy="484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Decoupled modules for scalability and fallback mechanisms.</a:t>
            </a:r>
            <a:endParaRPr lang="en-US" sz="1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403250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Conclusion &amp; Future Work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4855464"/>
            <a:ext cx="13267944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Summary: We successfully implemented and evaluated a state-of-the-art hybrid AI model (1D CNN-BiLSTM with Attention) for detecting voice phishing from call transcripts.</a:t>
            </a: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685800" y="5586984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Key Achievement: The model achieves over 99% accuracy, making it suitable for real-world deployment.</a:t>
            </a:r>
            <a:endParaRPr lang="en-US" sz="1530" dirty="0"/>
          </a:p>
        </p:txBody>
      </p:sp>
      <p:sp>
        <p:nvSpPr>
          <p:cNvPr id="7" name="Text 3"/>
          <p:cNvSpPr/>
          <p:nvPr/>
        </p:nvSpPr>
        <p:spPr>
          <a:xfrm>
            <a:off x="685800" y="6053328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Next Step: How can we make this system even more efficient?</a:t>
            </a:r>
            <a:endParaRPr lang="en-US" sz="153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071616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29384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80360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4670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02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4074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Leveraging Speaker Recognition for Efficiency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3951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92277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The Overhead Problem &amp; A Potential Solution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4745736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Problem: Continuously transcribing and analyzing every call is computationally expensive and drains mobile battery.</a:t>
            </a: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685800" y="5221224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Inefficiency: Processing calls from known, trusted contacts (e.g., family, friends) is unnecessary.</a:t>
            </a:r>
            <a:endParaRPr lang="en-US" sz="1530" dirty="0"/>
          </a:p>
        </p:txBody>
      </p:sp>
      <p:sp>
        <p:nvSpPr>
          <p:cNvPr id="7" name="Text 3"/>
          <p:cNvSpPr/>
          <p:nvPr/>
        </p:nvSpPr>
        <p:spPr>
          <a:xfrm>
            <a:off x="685800" y="5696712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Proposed Solution: Integrate Voice Biometrics (Speaker Recognition).</a:t>
            </a:r>
            <a:endParaRPr lang="en-US" sz="1530" dirty="0"/>
          </a:p>
        </p:txBody>
      </p:sp>
      <p:sp>
        <p:nvSpPr>
          <p:cNvPr id="8" name="Text 4"/>
          <p:cNvSpPr/>
          <p:nvPr/>
        </p:nvSpPr>
        <p:spPr>
          <a:xfrm>
            <a:off x="685800" y="6163056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Idea: First, identify who is speaking. If the caller is a verified trusted contact, bypass the heavy phishing analysis.</a:t>
            </a:r>
            <a:endParaRPr lang="en-US" sz="153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389120"/>
            <a:ext cx="4297680" cy="149961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04" y="4389120"/>
            <a:ext cx="4297680" cy="149961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4389120"/>
            <a:ext cx="4297680" cy="149961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389120"/>
            <a:ext cx="128016" cy="149961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5504" y="4389120"/>
            <a:ext cx="128016" cy="149961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6064" y="4389120"/>
            <a:ext cx="128016" cy="149961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213969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Foundational Paper: CNN-based Speaker Recognition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685800" y="2971800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Reference: "CNN based speaker recognition in language and text-independent small scale system" by Jagiasi et al.</a:t>
            </a:r>
            <a:endParaRPr lang="en-US" sz="1530" dirty="0"/>
          </a:p>
        </p:txBody>
      </p:sp>
      <p:sp>
        <p:nvSpPr>
          <p:cNvPr id="12" name="Text 2"/>
          <p:cNvSpPr/>
          <p:nvPr/>
        </p:nvSpPr>
        <p:spPr>
          <a:xfrm>
            <a:off x="685800" y="3438144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Key Contribution: A text-independent, language-independent speaker recognition system using MFCC features and CNN/DNN models.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685800" y="3913632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Why it's relevant: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978408" y="4517136"/>
            <a:ext cx="37764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Text-Independent</a:t>
            </a:r>
            <a:endParaRPr lang="en-US" sz="1920" dirty="0"/>
          </a:p>
        </p:txBody>
      </p:sp>
      <p:sp>
        <p:nvSpPr>
          <p:cNvPr id="15" name="Text 5"/>
          <p:cNvSpPr/>
          <p:nvPr/>
        </p:nvSpPr>
        <p:spPr>
          <a:xfrm>
            <a:off x="978408" y="4992624"/>
            <a:ext cx="3776472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Users don't need a password; they can speak naturally.</a:t>
            </a:r>
            <a:endParaRPr lang="en-US" sz="1530" dirty="0"/>
          </a:p>
        </p:txBody>
      </p:sp>
      <p:sp>
        <p:nvSpPr>
          <p:cNvPr id="16" name="Text 6"/>
          <p:cNvSpPr/>
          <p:nvPr/>
        </p:nvSpPr>
        <p:spPr>
          <a:xfrm>
            <a:off x="5468112" y="4517136"/>
            <a:ext cx="37764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Language-Independent</a:t>
            </a:r>
            <a:endParaRPr lang="en-US" sz="1920" dirty="0"/>
          </a:p>
        </p:txBody>
      </p:sp>
      <p:sp>
        <p:nvSpPr>
          <p:cNvPr id="17" name="Text 7"/>
          <p:cNvSpPr/>
          <p:nvPr/>
        </p:nvSpPr>
        <p:spPr>
          <a:xfrm>
            <a:off x="5468112" y="4992624"/>
            <a:ext cx="3776472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Works across different languages (tested on English, Hindi, Marathi).</a:t>
            </a:r>
            <a:endParaRPr lang="en-US" sz="1530" dirty="0"/>
          </a:p>
        </p:txBody>
      </p:sp>
      <p:sp>
        <p:nvSpPr>
          <p:cNvPr id="18" name="Text 8"/>
          <p:cNvSpPr/>
          <p:nvPr/>
        </p:nvSpPr>
        <p:spPr>
          <a:xfrm>
            <a:off x="9957816" y="4517136"/>
            <a:ext cx="37764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Lightweight CNN Model</a:t>
            </a:r>
            <a:endParaRPr lang="en-US" sz="1920" dirty="0"/>
          </a:p>
        </p:txBody>
      </p:sp>
      <p:sp>
        <p:nvSpPr>
          <p:cNvPr id="19" name="Text 9"/>
          <p:cNvSpPr/>
          <p:nvPr/>
        </p:nvSpPr>
        <p:spPr>
          <a:xfrm>
            <a:off x="9957816" y="4992624"/>
            <a:ext cx="3776472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Achieved 75-80% accuracy for up to 10 speakers in real-world conditions, suitable for mobile deployment.</a:t>
            </a:r>
            <a:endParaRPr lang="en-US" sz="153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63240"/>
            <a:ext cx="4306824" cy="14721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184648"/>
            <a:ext cx="6547104" cy="147218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360" y="3063240"/>
            <a:ext cx="4306824" cy="147218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5184648"/>
            <a:ext cx="6547104" cy="147218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6064" y="3063240"/>
            <a:ext cx="4306824" cy="147218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232" y="3648456"/>
            <a:ext cx="4242816" cy="859536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232" y="5769864"/>
            <a:ext cx="6483096" cy="859536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2936" y="3648456"/>
            <a:ext cx="4242816" cy="85953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3216" y="5769864"/>
            <a:ext cx="6483096" cy="859536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83496" y="3648456"/>
            <a:ext cx="4242816" cy="859536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4088" y="3081528"/>
            <a:ext cx="4270248" cy="59436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4088" y="5202936"/>
            <a:ext cx="6510528" cy="59436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84648" y="3081528"/>
            <a:ext cx="4270248" cy="59436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24928" y="5202936"/>
            <a:ext cx="6510528" cy="59436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65208" y="3081528"/>
            <a:ext cx="4270248" cy="59436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685800" y="93268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Proposed Integrated System Architecture</a:t>
            </a:r>
            <a:endParaRPr lang="en-US" sz="3640" dirty="0"/>
          </a:p>
        </p:txBody>
      </p:sp>
      <p:sp>
        <p:nvSpPr>
          <p:cNvPr id="20" name="Text 1"/>
          <p:cNvSpPr/>
          <p:nvPr/>
        </p:nvSpPr>
        <p:spPr>
          <a:xfrm>
            <a:off x="685800" y="17190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Visual: A new flowchart diagramming the integrated process.</a:t>
            </a:r>
            <a:endParaRPr lang="en-US" sz="1450" dirty="0"/>
          </a:p>
        </p:txBody>
      </p:sp>
      <p:sp>
        <p:nvSpPr>
          <p:cNvPr id="21" name="Text 2"/>
          <p:cNvSpPr/>
          <p:nvPr/>
        </p:nvSpPr>
        <p:spPr>
          <a:xfrm>
            <a:off x="685800" y="216712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Incoming Call</a:t>
            </a:r>
            <a:endParaRPr lang="en-US" sz="1450" dirty="0"/>
          </a:p>
        </p:txBody>
      </p:sp>
      <p:sp>
        <p:nvSpPr>
          <p:cNvPr id="22" name="Text 3"/>
          <p:cNvSpPr/>
          <p:nvPr/>
        </p:nvSpPr>
        <p:spPr>
          <a:xfrm>
            <a:off x="685800" y="261518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Step 1: Speaker Identification Module</a:t>
            </a:r>
            <a:endParaRPr lang="en-US" sz="1450" dirty="0"/>
          </a:p>
        </p:txBody>
      </p:sp>
      <p:sp>
        <p:nvSpPr>
          <p:cNvPr id="23" name="Text 4"/>
          <p:cNvSpPr/>
          <p:nvPr/>
        </p:nvSpPr>
        <p:spPr>
          <a:xfrm>
            <a:off x="905256" y="3831336"/>
            <a:ext cx="3877056" cy="484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Extract MFCC features from the first few seconds of audio.</a:t>
            </a:r>
            <a:endParaRPr lang="en-US" sz="1450" dirty="0"/>
          </a:p>
        </p:txBody>
      </p:sp>
      <p:sp>
        <p:nvSpPr>
          <p:cNvPr id="24" name="Text 5"/>
          <p:cNvSpPr/>
          <p:nvPr/>
        </p:nvSpPr>
        <p:spPr>
          <a:xfrm>
            <a:off x="2788920" y="3218688"/>
            <a:ext cx="9144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80"/>
              </a:lnSpc>
              <a:buNone/>
            </a:pPr>
            <a:r>
              <a:rPr lang="en-US" sz="182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1</a:t>
            </a:r>
            <a:endParaRPr lang="en-US" sz="1820" dirty="0"/>
          </a:p>
        </p:txBody>
      </p:sp>
      <p:sp>
        <p:nvSpPr>
          <p:cNvPr id="25" name="Text 6"/>
          <p:cNvSpPr/>
          <p:nvPr/>
        </p:nvSpPr>
        <p:spPr>
          <a:xfrm>
            <a:off x="685800" y="47365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Decision Point:</a:t>
            </a:r>
            <a:endParaRPr lang="en-US" sz="1450" dirty="0"/>
          </a:p>
        </p:txBody>
      </p:sp>
      <p:sp>
        <p:nvSpPr>
          <p:cNvPr id="26" name="Text 7"/>
          <p:cNvSpPr/>
          <p:nvPr/>
        </p:nvSpPr>
        <p:spPr>
          <a:xfrm>
            <a:off x="905256" y="5961888"/>
            <a:ext cx="6117336" cy="484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IF Caller is a Verified Trusted Speaker -&gt; Allow call, bypass phishing analysis.</a:t>
            </a:r>
            <a:endParaRPr lang="en-US" sz="1450" dirty="0"/>
          </a:p>
        </p:txBody>
      </p:sp>
      <p:sp>
        <p:nvSpPr>
          <p:cNvPr id="27" name="Text 8"/>
          <p:cNvSpPr/>
          <p:nvPr/>
        </p:nvSpPr>
        <p:spPr>
          <a:xfrm>
            <a:off x="5385816" y="3831336"/>
            <a:ext cx="3877056" cy="484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Use a pre-trained CNN model (from Jagiasi et al.) to generate a speaker embedding.</a:t>
            </a:r>
            <a:endParaRPr lang="en-US" sz="1450" dirty="0"/>
          </a:p>
        </p:txBody>
      </p:sp>
      <p:sp>
        <p:nvSpPr>
          <p:cNvPr id="28" name="Text 9"/>
          <p:cNvSpPr/>
          <p:nvPr/>
        </p:nvSpPr>
        <p:spPr>
          <a:xfrm>
            <a:off x="3913632" y="5349240"/>
            <a:ext cx="9144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80"/>
              </a:lnSpc>
              <a:buNone/>
            </a:pPr>
            <a:r>
              <a:rPr lang="en-US" sz="182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1</a:t>
            </a:r>
            <a:endParaRPr lang="en-US" sz="1820" dirty="0"/>
          </a:p>
        </p:txBody>
      </p:sp>
      <p:sp>
        <p:nvSpPr>
          <p:cNvPr id="29" name="Text 10"/>
          <p:cNvSpPr/>
          <p:nvPr/>
        </p:nvSpPr>
        <p:spPr>
          <a:xfrm>
            <a:off x="685800" y="686714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Benefit: Drastically reduces processing overhead and power consumption for the majority of safe calls.</a:t>
            </a:r>
            <a:endParaRPr lang="en-US" sz="1450" dirty="0"/>
          </a:p>
        </p:txBody>
      </p:sp>
      <p:sp>
        <p:nvSpPr>
          <p:cNvPr id="30" name="Text 11"/>
          <p:cNvSpPr/>
          <p:nvPr/>
        </p:nvSpPr>
        <p:spPr>
          <a:xfrm>
            <a:off x="7251192" y="3218688"/>
            <a:ext cx="1371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80"/>
              </a:lnSpc>
              <a:buNone/>
            </a:pPr>
            <a:r>
              <a:rPr lang="en-US" sz="182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2</a:t>
            </a:r>
            <a:endParaRPr lang="en-US" sz="1820" dirty="0"/>
          </a:p>
        </p:txBody>
      </p:sp>
      <p:sp>
        <p:nvSpPr>
          <p:cNvPr id="31" name="Text 12"/>
          <p:cNvSpPr/>
          <p:nvPr/>
        </p:nvSpPr>
        <p:spPr>
          <a:xfrm>
            <a:off x="7626096" y="5961888"/>
            <a:ext cx="6117336" cy="484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IF Caller is Unknown -&gt; Route to the Full Vishing Detection Pipeline (Our 1D CNN-BiLSTM model).</a:t>
            </a:r>
            <a:endParaRPr lang="en-US" sz="1450" dirty="0"/>
          </a:p>
        </p:txBody>
      </p:sp>
      <p:sp>
        <p:nvSpPr>
          <p:cNvPr id="32" name="Text 13"/>
          <p:cNvSpPr/>
          <p:nvPr/>
        </p:nvSpPr>
        <p:spPr>
          <a:xfrm>
            <a:off x="9866376" y="3831336"/>
            <a:ext cx="3877056" cy="484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Compare against a database of enrolled, trusted voices.</a:t>
            </a:r>
            <a:endParaRPr lang="en-US" sz="1450" dirty="0"/>
          </a:p>
        </p:txBody>
      </p:sp>
      <p:sp>
        <p:nvSpPr>
          <p:cNvPr id="33" name="Text 14"/>
          <p:cNvSpPr/>
          <p:nvPr/>
        </p:nvSpPr>
        <p:spPr>
          <a:xfrm>
            <a:off x="10616184" y="5349240"/>
            <a:ext cx="1371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80"/>
              </a:lnSpc>
              <a:buNone/>
            </a:pPr>
            <a:r>
              <a:rPr lang="en-US" sz="182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2</a:t>
            </a:r>
            <a:endParaRPr lang="en-US" sz="1820" dirty="0"/>
          </a:p>
        </p:txBody>
      </p:sp>
      <p:sp>
        <p:nvSpPr>
          <p:cNvPr id="34" name="Text 15"/>
          <p:cNvSpPr/>
          <p:nvPr/>
        </p:nvSpPr>
        <p:spPr>
          <a:xfrm>
            <a:off x="11731752" y="3218688"/>
            <a:ext cx="1371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80"/>
              </a:lnSpc>
              <a:buNone/>
            </a:pPr>
            <a:r>
              <a:rPr lang="en-US" sz="182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3</a:t>
            </a:r>
            <a:endParaRPr lang="en-US" sz="182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389120"/>
            <a:ext cx="4297680" cy="149961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04" y="4389120"/>
            <a:ext cx="4297680" cy="149961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4389120"/>
            <a:ext cx="4297680" cy="149961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16642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Conclusion &amp; Future Work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685800" y="2496312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Recap:</a:t>
            </a:r>
            <a:endParaRPr lang="en-US" sz="1530" dirty="0"/>
          </a:p>
        </p:txBody>
      </p:sp>
      <p:sp>
        <p:nvSpPr>
          <p:cNvPr id="9" name="Text 2"/>
          <p:cNvSpPr/>
          <p:nvPr/>
        </p:nvSpPr>
        <p:spPr>
          <a:xfrm>
            <a:off x="685800" y="2971800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We built a highly accurate, real-time model for detecting voice phishing attacks.</a:t>
            </a:r>
            <a:endParaRPr lang="en-US" sz="1530" dirty="0"/>
          </a:p>
        </p:txBody>
      </p:sp>
      <p:sp>
        <p:nvSpPr>
          <p:cNvPr id="10" name="Text 3"/>
          <p:cNvSpPr/>
          <p:nvPr/>
        </p:nvSpPr>
        <p:spPr>
          <a:xfrm>
            <a:off x="685800" y="3438144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We identified a path to optimize this system using speaker recognition to reduce computational overhead.</a:t>
            </a:r>
            <a:endParaRPr lang="en-US" sz="1530" dirty="0"/>
          </a:p>
        </p:txBody>
      </p:sp>
      <p:sp>
        <p:nvSpPr>
          <p:cNvPr id="11" name="Text 4"/>
          <p:cNvSpPr/>
          <p:nvPr/>
        </p:nvSpPr>
        <p:spPr>
          <a:xfrm>
            <a:off x="685800" y="3913632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Future Work:</a:t>
            </a:r>
            <a:endParaRPr lang="en-US" sz="1530" dirty="0"/>
          </a:p>
        </p:txBody>
      </p:sp>
      <p:sp>
        <p:nvSpPr>
          <p:cNvPr id="12" name="Text 5"/>
          <p:cNvSpPr/>
          <p:nvPr/>
        </p:nvSpPr>
        <p:spPr>
          <a:xfrm>
            <a:off x="914400" y="4517136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Implement &amp; Train</a:t>
            </a:r>
            <a:endParaRPr lang="en-US" sz="1920" dirty="0"/>
          </a:p>
        </p:txBody>
      </p:sp>
      <p:sp>
        <p:nvSpPr>
          <p:cNvPr id="13" name="Text 6"/>
          <p:cNvSpPr/>
          <p:nvPr/>
        </p:nvSpPr>
        <p:spPr>
          <a:xfrm>
            <a:off x="914400" y="4992624"/>
            <a:ext cx="3849624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Build the speaker verification module based on the CNN paper's architecture.</a:t>
            </a:r>
            <a:endParaRPr lang="en-US" sz="1530" dirty="0"/>
          </a:p>
        </p:txBody>
      </p:sp>
      <p:sp>
        <p:nvSpPr>
          <p:cNvPr id="14" name="Text 7"/>
          <p:cNvSpPr/>
          <p:nvPr/>
        </p:nvSpPr>
        <p:spPr>
          <a:xfrm>
            <a:off x="685800" y="6099048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Final Message: This two-pronged approach promises a powerful, efficient, and user-friendly defense against the growing threat of voice phishing.</a:t>
            </a:r>
            <a:endParaRPr lang="en-US" sz="1530" dirty="0"/>
          </a:p>
        </p:txBody>
      </p:sp>
      <p:sp>
        <p:nvSpPr>
          <p:cNvPr id="15" name="Text 8"/>
          <p:cNvSpPr/>
          <p:nvPr/>
        </p:nvSpPr>
        <p:spPr>
          <a:xfrm>
            <a:off x="5394960" y="4517136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Create Trusted Database</a:t>
            </a:r>
            <a:endParaRPr lang="en-US" sz="1920" dirty="0"/>
          </a:p>
        </p:txBody>
      </p:sp>
      <p:sp>
        <p:nvSpPr>
          <p:cNvPr id="16" name="Text 9"/>
          <p:cNvSpPr/>
          <p:nvPr/>
        </p:nvSpPr>
        <p:spPr>
          <a:xfrm>
            <a:off x="5394960" y="4992624"/>
            <a:ext cx="3849624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Develop a secure, on-device database for storing voiceprints of trusted contacts.</a:t>
            </a:r>
            <a:endParaRPr lang="en-US" sz="1530" dirty="0"/>
          </a:p>
        </p:txBody>
      </p:sp>
      <p:sp>
        <p:nvSpPr>
          <p:cNvPr id="17" name="Text 10"/>
          <p:cNvSpPr/>
          <p:nvPr/>
        </p:nvSpPr>
        <p:spPr>
          <a:xfrm>
            <a:off x="9884664" y="4517136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Fusion of Models</a:t>
            </a:r>
            <a:endParaRPr lang="en-US" sz="1920" dirty="0"/>
          </a:p>
        </p:txBody>
      </p:sp>
      <p:sp>
        <p:nvSpPr>
          <p:cNvPr id="18" name="Text 11"/>
          <p:cNvSpPr/>
          <p:nvPr/>
        </p:nvSpPr>
        <p:spPr>
          <a:xfrm>
            <a:off x="9884664" y="4992624"/>
            <a:ext cx="3849624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Explore ways to fuse the outputs of both models for even more nuanced detection (e.g., a known voice behaving erratically).</a:t>
            </a:r>
            <a:endParaRPr lang="en-US" sz="153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11810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43891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1. The Voice Phishing Detection Model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7626096" y="43891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2. Leveraging Speaker Recognition for Efficiency</a:t>
            </a:r>
            <a:endParaRPr lang="en-US" sz="19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071616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29384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80360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4670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01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4074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The Voice Phishing Detection Model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3951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5230368"/>
            <a:ext cx="3145536" cy="7040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080" y="5230368"/>
            <a:ext cx="3145536" cy="7040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5230368"/>
            <a:ext cx="3145536" cy="70408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9064" y="5230368"/>
            <a:ext cx="3145536" cy="7040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344728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Motivation - The Rising Threat of Vishing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685800" y="4270248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Phishing is evolving from email/SMS to voice channels (Vishing).</a:t>
            </a:r>
            <a:endParaRPr lang="en-US" sz="1530" dirty="0"/>
          </a:p>
        </p:txBody>
      </p:sp>
      <p:sp>
        <p:nvSpPr>
          <p:cNvPr id="10" name="Text 2"/>
          <p:cNvSpPr/>
          <p:nvPr/>
        </p:nvSpPr>
        <p:spPr>
          <a:xfrm>
            <a:off x="685800" y="4745736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Evidence: APWG 2024 Reports show a consistent and alarming rise in voice-based attacks.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896112" y="5330952"/>
            <a:ext cx="2752344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Widespread hybrid vishing campaigns.</a:t>
            </a: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685800" y="6172200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Challenge: Real-time social engineering calls are hard to detect.</a:t>
            </a:r>
            <a:endParaRPr lang="en-US" sz="1530" dirty="0"/>
          </a:p>
        </p:txBody>
      </p:sp>
      <p:sp>
        <p:nvSpPr>
          <p:cNvPr id="13" name="Text 5"/>
          <p:cNvSpPr/>
          <p:nvPr/>
        </p:nvSpPr>
        <p:spPr>
          <a:xfrm>
            <a:off x="685800" y="6638544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Our Goal: Build a lightweight, client-side system to monitor live calls, transcribe speech, scan for malicious content, and alert users in real-time.</a:t>
            </a:r>
            <a:endParaRPr lang="en-US" sz="1530" dirty="0"/>
          </a:p>
        </p:txBody>
      </p:sp>
      <p:sp>
        <p:nvSpPr>
          <p:cNvPr id="14" name="Text 6"/>
          <p:cNvSpPr/>
          <p:nvPr/>
        </p:nvSpPr>
        <p:spPr>
          <a:xfrm>
            <a:off x="4261104" y="5330952"/>
            <a:ext cx="27523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877,536 incidents.</a:t>
            </a:r>
            <a:endParaRPr lang="en-US" sz="1530" dirty="0"/>
          </a:p>
        </p:txBody>
      </p:sp>
      <p:sp>
        <p:nvSpPr>
          <p:cNvPr id="15" name="Text 7"/>
          <p:cNvSpPr/>
          <p:nvPr/>
        </p:nvSpPr>
        <p:spPr>
          <a:xfrm>
            <a:off x="7626096" y="5330952"/>
            <a:ext cx="2752344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932,923 attacks (28% increase).</a:t>
            </a:r>
            <a:endParaRPr lang="en-US" sz="1530" dirty="0"/>
          </a:p>
        </p:txBody>
      </p:sp>
      <p:sp>
        <p:nvSpPr>
          <p:cNvPr id="16" name="Text 8"/>
          <p:cNvSpPr/>
          <p:nvPr/>
        </p:nvSpPr>
        <p:spPr>
          <a:xfrm>
            <a:off x="10991088" y="5330952"/>
            <a:ext cx="27523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989,123 incidents.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410712"/>
            <a:ext cx="6547104" cy="169164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276088"/>
            <a:ext cx="6547104" cy="192938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3410712"/>
            <a:ext cx="6547104" cy="169164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5276088"/>
            <a:ext cx="6547104" cy="192938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256" y="4187952"/>
            <a:ext cx="6117336" cy="704088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56" y="6053328"/>
            <a:ext cx="6117336" cy="941832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6096" y="4187952"/>
            <a:ext cx="6117336" cy="704088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6096" y="6053328"/>
            <a:ext cx="6117336" cy="941832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968" y="3611880"/>
            <a:ext cx="402336" cy="402336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6968" y="5477256"/>
            <a:ext cx="402336" cy="402336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16952" y="3611880"/>
            <a:ext cx="402336" cy="402336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16952" y="5477256"/>
            <a:ext cx="402336" cy="402336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685800" y="832104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Literature Review &amp; Foundational Work</a:t>
            </a:r>
            <a:endParaRPr lang="en-US" sz="3640" dirty="0"/>
          </a:p>
        </p:txBody>
      </p:sp>
      <p:sp>
        <p:nvSpPr>
          <p:cNvPr id="17" name="Text 1"/>
          <p:cNvSpPr/>
          <p:nvPr/>
        </p:nvSpPr>
        <p:spPr>
          <a:xfrm>
            <a:off x="685800" y="161848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State-of-the-Art: Boussougou and Park's work ("Mathematics" paper) is our foundation.</a:t>
            </a:r>
            <a:endParaRPr lang="en-US" sz="1450" dirty="0"/>
          </a:p>
        </p:txBody>
      </p:sp>
      <p:sp>
        <p:nvSpPr>
          <p:cNvPr id="18" name="Text 2"/>
          <p:cNvSpPr/>
          <p:nvPr/>
        </p:nvSpPr>
        <p:spPr>
          <a:xfrm>
            <a:off x="685800" y="206654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Key Model: Attention-based 1D CNN-BiLSTM Hybrid Model.</a:t>
            </a:r>
            <a:endParaRPr lang="en-US" sz="1450" dirty="0"/>
          </a:p>
        </p:txBody>
      </p:sp>
      <p:sp>
        <p:nvSpPr>
          <p:cNvPr id="19" name="Text 3"/>
          <p:cNvSpPr/>
          <p:nvPr/>
        </p:nvSpPr>
        <p:spPr>
          <a:xfrm>
            <a:off x="685800" y="2514600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Key Performance: Achieved 99.32% accuracy and 99.31% F1-score on the Korean KorCCVi v2 dataset.</a:t>
            </a:r>
            <a:endParaRPr lang="en-US" sz="1450" dirty="0"/>
          </a:p>
        </p:txBody>
      </p:sp>
      <p:sp>
        <p:nvSpPr>
          <p:cNvPr id="20" name="Text 4"/>
          <p:cNvSpPr/>
          <p:nvPr/>
        </p:nvSpPr>
        <p:spPr>
          <a:xfrm>
            <a:off x="685800" y="296265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Why this model?</a:t>
            </a:r>
            <a:endParaRPr lang="en-US" sz="1450" dirty="0"/>
          </a:p>
        </p:txBody>
      </p:sp>
      <p:sp>
        <p:nvSpPr>
          <p:cNvPr id="21" name="Text 5"/>
          <p:cNvSpPr/>
          <p:nvPr/>
        </p:nvSpPr>
        <p:spPr>
          <a:xfrm>
            <a:off x="1042416" y="3666744"/>
            <a:ext cx="9144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80"/>
              </a:lnSpc>
              <a:buNone/>
            </a:pPr>
            <a:r>
              <a:rPr lang="en-US" sz="182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1</a:t>
            </a:r>
            <a:endParaRPr lang="en-US" sz="1820" dirty="0"/>
          </a:p>
        </p:txBody>
      </p:sp>
      <p:sp>
        <p:nvSpPr>
          <p:cNvPr id="22" name="Text 6"/>
          <p:cNvSpPr/>
          <p:nvPr/>
        </p:nvSpPr>
        <p:spPr>
          <a:xfrm>
            <a:off x="905256" y="4187952"/>
            <a:ext cx="6117336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1D CNN</a:t>
            </a:r>
            <a:endParaRPr lang="en-US" sz="1820" dirty="0"/>
          </a:p>
        </p:txBody>
      </p:sp>
      <p:sp>
        <p:nvSpPr>
          <p:cNvPr id="23" name="Text 7"/>
          <p:cNvSpPr/>
          <p:nvPr/>
        </p:nvSpPr>
        <p:spPr>
          <a:xfrm>
            <a:off x="905256" y="4636008"/>
            <a:ext cx="611733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Excellent at extracting local features (e.g., phrases, key phrases).</a:t>
            </a:r>
            <a:endParaRPr lang="en-US" sz="1450" dirty="0"/>
          </a:p>
        </p:txBody>
      </p:sp>
      <p:sp>
        <p:nvSpPr>
          <p:cNvPr id="24" name="Text 8"/>
          <p:cNvSpPr/>
          <p:nvPr/>
        </p:nvSpPr>
        <p:spPr>
          <a:xfrm>
            <a:off x="1014984" y="5532120"/>
            <a:ext cx="1371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80"/>
              </a:lnSpc>
              <a:buNone/>
            </a:pPr>
            <a:r>
              <a:rPr lang="en-US" sz="182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3</a:t>
            </a:r>
            <a:endParaRPr lang="en-US" sz="1820" dirty="0"/>
          </a:p>
        </p:txBody>
      </p:sp>
      <p:sp>
        <p:nvSpPr>
          <p:cNvPr id="25" name="Text 9"/>
          <p:cNvSpPr/>
          <p:nvPr/>
        </p:nvSpPr>
        <p:spPr>
          <a:xfrm>
            <a:off x="905256" y="6053328"/>
            <a:ext cx="6117336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Attention Mechanism</a:t>
            </a:r>
            <a:endParaRPr lang="en-US" sz="1820" dirty="0"/>
          </a:p>
        </p:txBody>
      </p:sp>
      <p:sp>
        <p:nvSpPr>
          <p:cNvPr id="26" name="Text 10"/>
          <p:cNvSpPr/>
          <p:nvPr/>
        </p:nvSpPr>
        <p:spPr>
          <a:xfrm>
            <a:off x="905256" y="6510528"/>
            <a:ext cx="6117336" cy="484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Weighs the importance of different words/sentences, focusing the model on the most malicious parts of the call.</a:t>
            </a:r>
            <a:endParaRPr lang="en-US" sz="1450" dirty="0"/>
          </a:p>
        </p:txBody>
      </p:sp>
      <p:sp>
        <p:nvSpPr>
          <p:cNvPr id="27" name="Text 11"/>
          <p:cNvSpPr/>
          <p:nvPr/>
        </p:nvSpPr>
        <p:spPr>
          <a:xfrm>
            <a:off x="7744968" y="3666744"/>
            <a:ext cx="1371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80"/>
              </a:lnSpc>
              <a:buNone/>
            </a:pPr>
            <a:r>
              <a:rPr lang="en-US" sz="182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2</a:t>
            </a:r>
            <a:endParaRPr lang="en-US" sz="1820" dirty="0"/>
          </a:p>
        </p:txBody>
      </p:sp>
      <p:sp>
        <p:nvSpPr>
          <p:cNvPr id="28" name="Text 12"/>
          <p:cNvSpPr/>
          <p:nvPr/>
        </p:nvSpPr>
        <p:spPr>
          <a:xfrm>
            <a:off x="7626096" y="4187952"/>
            <a:ext cx="6117336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BiLSTM</a:t>
            </a:r>
            <a:endParaRPr lang="en-US" sz="1820" dirty="0"/>
          </a:p>
        </p:txBody>
      </p:sp>
      <p:sp>
        <p:nvSpPr>
          <p:cNvPr id="29" name="Text 13"/>
          <p:cNvSpPr/>
          <p:nvPr/>
        </p:nvSpPr>
        <p:spPr>
          <a:xfrm>
            <a:off x="7626096" y="4636008"/>
            <a:ext cx="611733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Captures long-term contextual dependencies in conversation.</a:t>
            </a:r>
            <a:endParaRPr lang="en-US" sz="1450" dirty="0"/>
          </a:p>
        </p:txBody>
      </p:sp>
      <p:sp>
        <p:nvSpPr>
          <p:cNvPr id="30" name="Text 14"/>
          <p:cNvSpPr/>
          <p:nvPr/>
        </p:nvSpPr>
        <p:spPr>
          <a:xfrm>
            <a:off x="7744968" y="5532120"/>
            <a:ext cx="1371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80"/>
              </a:lnSpc>
              <a:buNone/>
            </a:pPr>
            <a:r>
              <a:rPr lang="en-US" sz="182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4</a:t>
            </a:r>
            <a:endParaRPr lang="en-US" sz="1820" dirty="0"/>
          </a:p>
        </p:txBody>
      </p:sp>
      <p:sp>
        <p:nvSpPr>
          <p:cNvPr id="31" name="Text 15"/>
          <p:cNvSpPr/>
          <p:nvPr/>
        </p:nvSpPr>
        <p:spPr>
          <a:xfrm>
            <a:off x="7626096" y="6053328"/>
            <a:ext cx="6117336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FastText Embedding</a:t>
            </a:r>
            <a:endParaRPr lang="en-US" sz="1820" dirty="0"/>
          </a:p>
        </p:txBody>
      </p:sp>
      <p:sp>
        <p:nvSpPr>
          <p:cNvPr id="32" name="Text 16"/>
          <p:cNvSpPr/>
          <p:nvPr/>
        </p:nvSpPr>
        <p:spPr>
          <a:xfrm>
            <a:off x="7626096" y="6510528"/>
            <a:ext cx="611733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45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Handles rare and out-of-vocabulary words effectively.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364992"/>
            <a:ext cx="4297680" cy="144475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992624"/>
            <a:ext cx="6537960" cy="144475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3364992"/>
            <a:ext cx="4297680" cy="144475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4992624"/>
            <a:ext cx="6537960" cy="144475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6064" y="3364992"/>
            <a:ext cx="4297680" cy="1444752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85800" y="159105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Our Goal - A Real-Time Vishing Detection System</a:t>
            </a:r>
            <a:endParaRPr lang="en-US" sz="3840" dirty="0"/>
          </a:p>
        </p:txBody>
      </p:sp>
      <p:sp>
        <p:nvSpPr>
          <p:cNvPr id="10" name="Text 1"/>
          <p:cNvSpPr/>
          <p:nvPr/>
        </p:nvSpPr>
        <p:spPr>
          <a:xfrm>
            <a:off x="685800" y="2414016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Objective: Develop a real-time voice phishing (vishing) detection system focused exclusively on phone call scams.</a:t>
            </a:r>
            <a:endParaRPr lang="en-US" sz="1530" dirty="0"/>
          </a:p>
        </p:txBody>
      </p:sp>
      <p:sp>
        <p:nvSpPr>
          <p:cNvPr id="11" name="Text 2"/>
          <p:cNvSpPr/>
          <p:nvPr/>
        </p:nvSpPr>
        <p:spPr>
          <a:xfrm>
            <a:off x="685800" y="2889504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Proposed System Workflow:</a:t>
            </a:r>
            <a:endParaRPr lang="en-US" sz="1530" dirty="0"/>
          </a:p>
        </p:txBody>
      </p:sp>
      <p:sp>
        <p:nvSpPr>
          <p:cNvPr id="12" name="Text 3"/>
          <p:cNvSpPr/>
          <p:nvPr/>
        </p:nvSpPr>
        <p:spPr>
          <a:xfrm>
            <a:off x="914400" y="3584448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Mobile App</a:t>
            </a:r>
            <a:endParaRPr lang="en-US" sz="1920" dirty="0"/>
          </a:p>
        </p:txBody>
      </p:sp>
      <p:sp>
        <p:nvSpPr>
          <p:cNvPr id="13" name="Text 4"/>
          <p:cNvSpPr/>
          <p:nvPr/>
        </p:nvSpPr>
        <p:spPr>
          <a:xfrm>
            <a:off x="914400" y="4069080"/>
            <a:ext cx="384962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Continuously monitors live calls.</a:t>
            </a:r>
            <a:endParaRPr lang="en-US" sz="1530" dirty="0"/>
          </a:p>
        </p:txBody>
      </p:sp>
      <p:sp>
        <p:nvSpPr>
          <p:cNvPr id="14" name="Text 5"/>
          <p:cNvSpPr/>
          <p:nvPr/>
        </p:nvSpPr>
        <p:spPr>
          <a:xfrm>
            <a:off x="914400" y="5221224"/>
            <a:ext cx="6089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Multi-Model Correlation</a:t>
            </a:r>
            <a:endParaRPr lang="en-US" sz="1920" dirty="0"/>
          </a:p>
        </p:txBody>
      </p:sp>
      <p:sp>
        <p:nvSpPr>
          <p:cNvPr id="15" name="Text 6"/>
          <p:cNvSpPr/>
          <p:nvPr/>
        </p:nvSpPr>
        <p:spPr>
          <a:xfrm>
            <a:off x="914400" y="5696712"/>
            <a:ext cx="6089904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Each model targets a specific vishing strategy (Impersonation, Urgency, Financial Pretexting).</a:t>
            </a:r>
            <a:endParaRPr lang="en-US" sz="1530" dirty="0"/>
          </a:p>
        </p:txBody>
      </p:sp>
      <p:sp>
        <p:nvSpPr>
          <p:cNvPr id="16" name="Text 7"/>
          <p:cNvSpPr/>
          <p:nvPr/>
        </p:nvSpPr>
        <p:spPr>
          <a:xfrm>
            <a:off x="5394960" y="3584448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On-Device Processing</a:t>
            </a:r>
            <a:endParaRPr lang="en-US" sz="1920" dirty="0"/>
          </a:p>
        </p:txBody>
      </p:sp>
      <p:sp>
        <p:nvSpPr>
          <p:cNvPr id="17" name="Text 8"/>
          <p:cNvSpPr/>
          <p:nvPr/>
        </p:nvSpPr>
        <p:spPr>
          <a:xfrm>
            <a:off x="5394960" y="4069080"/>
            <a:ext cx="3849624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Transcribes speech-to-text locally (for privacy).</a:t>
            </a:r>
            <a:endParaRPr lang="en-US" sz="1530" dirty="0"/>
          </a:p>
        </p:txBody>
      </p:sp>
      <p:sp>
        <p:nvSpPr>
          <p:cNvPr id="18" name="Text 9"/>
          <p:cNvSpPr/>
          <p:nvPr/>
        </p:nvSpPr>
        <p:spPr>
          <a:xfrm>
            <a:off x="7644384" y="5221224"/>
            <a:ext cx="6089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Real-Time Alert</a:t>
            </a:r>
            <a:endParaRPr lang="en-US" sz="1920" dirty="0"/>
          </a:p>
        </p:txBody>
      </p:sp>
      <p:sp>
        <p:nvSpPr>
          <p:cNvPr id="19" name="Text 10"/>
          <p:cNvSpPr/>
          <p:nvPr/>
        </p:nvSpPr>
        <p:spPr>
          <a:xfrm>
            <a:off x="7644384" y="5696712"/>
            <a:ext cx="6089904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If any model detects malicious intent, an immediate in-call alert is sent to the user with a specific risk descriptor.</a:t>
            </a:r>
            <a:endParaRPr lang="en-US" sz="1530" dirty="0"/>
          </a:p>
        </p:txBody>
      </p:sp>
      <p:sp>
        <p:nvSpPr>
          <p:cNvPr id="20" name="Text 11"/>
          <p:cNvSpPr/>
          <p:nvPr/>
        </p:nvSpPr>
        <p:spPr>
          <a:xfrm>
            <a:off x="9884664" y="3584448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Backend Analysis</a:t>
            </a:r>
            <a:endParaRPr lang="en-US" sz="1920" dirty="0"/>
          </a:p>
        </p:txBody>
      </p:sp>
      <p:sp>
        <p:nvSpPr>
          <p:cNvPr id="21" name="Text 12"/>
          <p:cNvSpPr/>
          <p:nvPr/>
        </p:nvSpPr>
        <p:spPr>
          <a:xfrm>
            <a:off x="9884664" y="4069080"/>
            <a:ext cx="3849624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Sends transcript to an ensemble of specialized deep learning models.</a:t>
            </a: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920240"/>
            <a:ext cx="6547104" cy="12435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3310128"/>
            <a:ext cx="6547104" cy="124358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4700016"/>
            <a:ext cx="6547104" cy="124358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88" y="6099048"/>
            <a:ext cx="6547104" cy="124358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7496" y="1920240"/>
            <a:ext cx="6547104" cy="124358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7496" y="3310128"/>
            <a:ext cx="6547104" cy="1243584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7496" y="4700016"/>
            <a:ext cx="6547104" cy="1243584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2130552"/>
            <a:ext cx="6574536" cy="105156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3520440"/>
            <a:ext cx="6574536" cy="105156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4910328"/>
            <a:ext cx="6574536" cy="105156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" y="6300216"/>
            <a:ext cx="6574536" cy="105156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79208" y="2130552"/>
            <a:ext cx="6574536" cy="105156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9208" y="3520440"/>
            <a:ext cx="6574536" cy="105156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9208" y="4910328"/>
            <a:ext cx="6574536" cy="105156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" y="2066544"/>
            <a:ext cx="6574536" cy="100584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5800" y="3456432"/>
            <a:ext cx="6574536" cy="100584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5800" y="4846320"/>
            <a:ext cx="6574536" cy="100584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5800" y="6236208"/>
            <a:ext cx="6574536" cy="100584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79208" y="2066544"/>
            <a:ext cx="6574536" cy="100584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79208" y="3456432"/>
            <a:ext cx="6574536" cy="100584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79208" y="4846320"/>
            <a:ext cx="6574536" cy="100584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785616" y="1920240"/>
            <a:ext cx="384048" cy="384048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785616" y="3310128"/>
            <a:ext cx="384048" cy="384048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85616" y="4700016"/>
            <a:ext cx="384048" cy="384048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785616" y="6099048"/>
            <a:ext cx="384048" cy="384048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479024" y="1920240"/>
            <a:ext cx="384048" cy="384048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479024" y="3310128"/>
            <a:ext cx="384048" cy="384048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479024" y="4700016"/>
            <a:ext cx="384048" cy="384048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685800" y="749808"/>
            <a:ext cx="13267944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120"/>
              </a:lnSpc>
              <a:buNone/>
            </a:pPr>
            <a:r>
              <a:rPr lang="en-US" sz="2490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Overall System Architecture</a:t>
            </a:r>
            <a:endParaRPr lang="en-US" sz="2490" dirty="0"/>
          </a:p>
        </p:txBody>
      </p:sp>
      <p:sp>
        <p:nvSpPr>
          <p:cNvPr id="33" name="Text 1"/>
          <p:cNvSpPr/>
          <p:nvPr/>
        </p:nvSpPr>
        <p:spPr>
          <a:xfrm>
            <a:off x="685800" y="1289304"/>
            <a:ext cx="13267944" cy="1737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90"/>
              </a:lnSpc>
              <a:buNone/>
            </a:pPr>
            <a:r>
              <a:rPr lang="en-US" sz="99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Visual: Use Figure 1 from your BTP report (Page 6).</a:t>
            </a:r>
            <a:endParaRPr lang="en-US" sz="990" dirty="0"/>
          </a:p>
        </p:txBody>
      </p:sp>
      <p:sp>
        <p:nvSpPr>
          <p:cNvPr id="34" name="Text 2"/>
          <p:cNvSpPr/>
          <p:nvPr/>
        </p:nvSpPr>
        <p:spPr>
          <a:xfrm>
            <a:off x="685800" y="1600200"/>
            <a:ext cx="13267944" cy="1737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90"/>
              </a:lnSpc>
              <a:buNone/>
            </a:pPr>
            <a:r>
              <a:rPr lang="en-US" sz="99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Explain the Flow:</a:t>
            </a:r>
            <a:endParaRPr lang="en-US" sz="990" dirty="0"/>
          </a:p>
        </p:txBody>
      </p:sp>
      <p:sp>
        <p:nvSpPr>
          <p:cNvPr id="35" name="Text 3"/>
          <p:cNvSpPr/>
          <p:nvPr/>
        </p:nvSpPr>
        <p:spPr>
          <a:xfrm>
            <a:off x="841248" y="2414016"/>
            <a:ext cx="6263640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4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Input</a:t>
            </a:r>
            <a:endParaRPr lang="en-US" sz="1240" dirty="0"/>
          </a:p>
        </p:txBody>
      </p:sp>
      <p:sp>
        <p:nvSpPr>
          <p:cNvPr id="36" name="Text 4"/>
          <p:cNvSpPr/>
          <p:nvPr/>
        </p:nvSpPr>
        <p:spPr>
          <a:xfrm>
            <a:off x="841248" y="2724912"/>
            <a:ext cx="6263640" cy="1737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90"/>
              </a:lnSpc>
              <a:buNone/>
            </a:pPr>
            <a:r>
              <a:rPr lang="en-US" sz="99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KorCCVi Dataset (Voice Phishing / Non-Phishing transcripts).</a:t>
            </a:r>
            <a:endParaRPr lang="en-US" sz="990" dirty="0"/>
          </a:p>
        </p:txBody>
      </p:sp>
      <p:sp>
        <p:nvSpPr>
          <p:cNvPr id="37" name="Text 5"/>
          <p:cNvSpPr/>
          <p:nvPr/>
        </p:nvSpPr>
        <p:spPr>
          <a:xfrm>
            <a:off x="841248" y="3803904"/>
            <a:ext cx="6263640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4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Word Embedding Block</a:t>
            </a:r>
            <a:endParaRPr lang="en-US" sz="1240" dirty="0"/>
          </a:p>
        </p:txBody>
      </p:sp>
      <p:sp>
        <p:nvSpPr>
          <p:cNvPr id="38" name="Text 6"/>
          <p:cNvSpPr/>
          <p:nvPr/>
        </p:nvSpPr>
        <p:spPr>
          <a:xfrm>
            <a:off x="841248" y="4114800"/>
            <a:ext cx="6263640" cy="1737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90"/>
              </a:lnSpc>
              <a:buNone/>
            </a:pPr>
            <a:r>
              <a:rPr lang="en-US" sz="99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Converts words to numerical vectors using FastText.</a:t>
            </a:r>
            <a:endParaRPr lang="en-US" sz="990" dirty="0"/>
          </a:p>
        </p:txBody>
      </p:sp>
      <p:sp>
        <p:nvSpPr>
          <p:cNvPr id="39" name="Text 7"/>
          <p:cNvSpPr/>
          <p:nvPr/>
        </p:nvSpPr>
        <p:spPr>
          <a:xfrm>
            <a:off x="3931920" y="1984248"/>
            <a:ext cx="8229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49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1</a:t>
            </a:r>
            <a:endParaRPr lang="en-US" sz="1490" dirty="0"/>
          </a:p>
        </p:txBody>
      </p:sp>
      <p:sp>
        <p:nvSpPr>
          <p:cNvPr id="40" name="Text 8"/>
          <p:cNvSpPr/>
          <p:nvPr/>
        </p:nvSpPr>
        <p:spPr>
          <a:xfrm>
            <a:off x="3913632" y="3374136"/>
            <a:ext cx="118872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49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3</a:t>
            </a:r>
            <a:endParaRPr lang="en-US" sz="1490" dirty="0"/>
          </a:p>
        </p:txBody>
      </p:sp>
      <p:sp>
        <p:nvSpPr>
          <p:cNvPr id="41" name="Text 9"/>
          <p:cNvSpPr/>
          <p:nvPr/>
        </p:nvSpPr>
        <p:spPr>
          <a:xfrm>
            <a:off x="841248" y="5193792"/>
            <a:ext cx="6263640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4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Sequence Learning Block</a:t>
            </a:r>
            <a:endParaRPr lang="en-US" sz="1240" dirty="0"/>
          </a:p>
        </p:txBody>
      </p:sp>
      <p:sp>
        <p:nvSpPr>
          <p:cNvPr id="42" name="Text 10"/>
          <p:cNvSpPr/>
          <p:nvPr/>
        </p:nvSpPr>
        <p:spPr>
          <a:xfrm>
            <a:off x="841248" y="5504688"/>
            <a:ext cx="6263640" cy="1737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90"/>
              </a:lnSpc>
              <a:buNone/>
            </a:pPr>
            <a:r>
              <a:rPr lang="en-US" sz="99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BiLSTM layer understands context.</a:t>
            </a:r>
            <a:endParaRPr lang="en-US" sz="990" dirty="0"/>
          </a:p>
        </p:txBody>
      </p:sp>
      <p:sp>
        <p:nvSpPr>
          <p:cNvPr id="43" name="Text 11"/>
          <p:cNvSpPr/>
          <p:nvPr/>
        </p:nvSpPr>
        <p:spPr>
          <a:xfrm>
            <a:off x="3913632" y="4764024"/>
            <a:ext cx="118872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49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5</a:t>
            </a:r>
            <a:endParaRPr lang="en-US" sz="1490" dirty="0"/>
          </a:p>
        </p:txBody>
      </p:sp>
      <p:sp>
        <p:nvSpPr>
          <p:cNvPr id="44" name="Text 12"/>
          <p:cNvSpPr/>
          <p:nvPr/>
        </p:nvSpPr>
        <p:spPr>
          <a:xfrm>
            <a:off x="841248" y="6583680"/>
            <a:ext cx="6263640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4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Classification Block</a:t>
            </a:r>
            <a:endParaRPr lang="en-US" sz="1240" dirty="0"/>
          </a:p>
        </p:txBody>
      </p:sp>
      <p:sp>
        <p:nvSpPr>
          <p:cNvPr id="45" name="Text 13"/>
          <p:cNvSpPr/>
          <p:nvPr/>
        </p:nvSpPr>
        <p:spPr>
          <a:xfrm>
            <a:off x="841248" y="6894576"/>
            <a:ext cx="6263640" cy="1737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90"/>
              </a:lnSpc>
              <a:buNone/>
            </a:pPr>
            <a:r>
              <a:rPr lang="en-US" sz="99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Final dense layers output the probability of phishing.</a:t>
            </a:r>
            <a:endParaRPr lang="en-US" sz="990" dirty="0"/>
          </a:p>
        </p:txBody>
      </p:sp>
      <p:sp>
        <p:nvSpPr>
          <p:cNvPr id="46" name="Text 14"/>
          <p:cNvSpPr/>
          <p:nvPr/>
        </p:nvSpPr>
        <p:spPr>
          <a:xfrm>
            <a:off x="3922776" y="6163056"/>
            <a:ext cx="10058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49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7</a:t>
            </a:r>
            <a:endParaRPr lang="en-US" sz="1490" dirty="0"/>
          </a:p>
        </p:txBody>
      </p:sp>
      <p:sp>
        <p:nvSpPr>
          <p:cNvPr id="47" name="Text 15"/>
          <p:cNvSpPr/>
          <p:nvPr/>
        </p:nvSpPr>
        <p:spPr>
          <a:xfrm>
            <a:off x="7543800" y="2414016"/>
            <a:ext cx="6263640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4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Data Preprocessing</a:t>
            </a:r>
            <a:endParaRPr lang="en-US" sz="1240" dirty="0"/>
          </a:p>
        </p:txBody>
      </p:sp>
      <p:sp>
        <p:nvSpPr>
          <p:cNvPr id="48" name="Text 16"/>
          <p:cNvSpPr/>
          <p:nvPr/>
        </p:nvSpPr>
        <p:spPr>
          <a:xfrm>
            <a:off x="7543800" y="2724912"/>
            <a:ext cx="6263640" cy="1737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90"/>
              </a:lnSpc>
              <a:buNone/>
            </a:pPr>
            <a:r>
              <a:rPr lang="en-US" sz="99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Cleaning, tokenization, stopword removal.</a:t>
            </a:r>
            <a:endParaRPr lang="en-US" sz="990" dirty="0"/>
          </a:p>
        </p:txBody>
      </p:sp>
      <p:sp>
        <p:nvSpPr>
          <p:cNvPr id="49" name="Text 17"/>
          <p:cNvSpPr/>
          <p:nvPr/>
        </p:nvSpPr>
        <p:spPr>
          <a:xfrm>
            <a:off x="7543800" y="3803904"/>
            <a:ext cx="6263640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4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Features Extraction Block</a:t>
            </a:r>
            <a:endParaRPr lang="en-US" sz="1240" dirty="0"/>
          </a:p>
        </p:txBody>
      </p:sp>
      <p:sp>
        <p:nvSpPr>
          <p:cNvPr id="50" name="Text 18"/>
          <p:cNvSpPr/>
          <p:nvPr/>
        </p:nvSpPr>
        <p:spPr>
          <a:xfrm>
            <a:off x="7543800" y="4114800"/>
            <a:ext cx="6263640" cy="1737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90"/>
              </a:lnSpc>
              <a:buNone/>
            </a:pPr>
            <a:r>
              <a:rPr lang="en-US" sz="99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1D CNN layer extracts local patterns.</a:t>
            </a:r>
            <a:endParaRPr lang="en-US" sz="990" dirty="0"/>
          </a:p>
        </p:txBody>
      </p:sp>
      <p:sp>
        <p:nvSpPr>
          <p:cNvPr id="51" name="Text 19"/>
          <p:cNvSpPr/>
          <p:nvPr/>
        </p:nvSpPr>
        <p:spPr>
          <a:xfrm>
            <a:off x="7543800" y="5193792"/>
            <a:ext cx="6263640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4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Attention Mechanism Block</a:t>
            </a:r>
            <a:endParaRPr lang="en-US" sz="1240" dirty="0"/>
          </a:p>
        </p:txBody>
      </p:sp>
      <p:sp>
        <p:nvSpPr>
          <p:cNvPr id="52" name="Text 20"/>
          <p:cNvSpPr/>
          <p:nvPr/>
        </p:nvSpPr>
        <p:spPr>
          <a:xfrm>
            <a:off x="7543800" y="5504688"/>
            <a:ext cx="6263640" cy="1737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90"/>
              </a:lnSpc>
              <a:buNone/>
            </a:pPr>
            <a:r>
              <a:rPr lang="en-US" sz="99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Highlights the most important words for the decision.</a:t>
            </a:r>
            <a:endParaRPr lang="en-US" sz="990" dirty="0"/>
          </a:p>
        </p:txBody>
      </p:sp>
      <p:sp>
        <p:nvSpPr>
          <p:cNvPr id="53" name="Text 21"/>
          <p:cNvSpPr/>
          <p:nvPr/>
        </p:nvSpPr>
        <p:spPr>
          <a:xfrm>
            <a:off x="10616184" y="1984248"/>
            <a:ext cx="109728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49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2</a:t>
            </a:r>
            <a:endParaRPr lang="en-US" sz="1490" dirty="0"/>
          </a:p>
        </p:txBody>
      </p:sp>
      <p:sp>
        <p:nvSpPr>
          <p:cNvPr id="54" name="Text 22"/>
          <p:cNvSpPr/>
          <p:nvPr/>
        </p:nvSpPr>
        <p:spPr>
          <a:xfrm>
            <a:off x="10607040" y="3374136"/>
            <a:ext cx="118872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49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4</a:t>
            </a:r>
            <a:endParaRPr lang="en-US" sz="1490" dirty="0"/>
          </a:p>
        </p:txBody>
      </p:sp>
      <p:sp>
        <p:nvSpPr>
          <p:cNvPr id="55" name="Text 23"/>
          <p:cNvSpPr/>
          <p:nvPr/>
        </p:nvSpPr>
        <p:spPr>
          <a:xfrm>
            <a:off x="10607040" y="4764024"/>
            <a:ext cx="118872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490" dirty="0">
                <a:solidFill>
                  <a:srgbClr val="FFFFFF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6</a:t>
            </a:r>
            <a:endParaRPr lang="en-US" sz="149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40864"/>
            <a:ext cx="6547104" cy="20574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62856"/>
            <a:ext cx="6547104" cy="167335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409944"/>
            <a:ext cx="13267944" cy="89611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6640" y="2340864"/>
            <a:ext cx="6547104" cy="2057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6640" y="4562856"/>
            <a:ext cx="6547104" cy="167335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340864"/>
            <a:ext cx="118872" cy="2057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562856"/>
            <a:ext cx="118872" cy="1673352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6409944"/>
            <a:ext cx="118872" cy="896112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6640" y="2340864"/>
            <a:ext cx="118872" cy="2057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6640" y="4562856"/>
            <a:ext cx="118872" cy="1673352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685800" y="740664"/>
            <a:ext cx="13267944" cy="5577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31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Detailed Model Architecture</a:t>
            </a:r>
            <a:endParaRPr lang="en-US" sz="3450" dirty="0"/>
          </a:p>
        </p:txBody>
      </p:sp>
      <p:sp>
        <p:nvSpPr>
          <p:cNvPr id="15" name="Text 1"/>
          <p:cNvSpPr/>
          <p:nvPr/>
        </p:nvSpPr>
        <p:spPr>
          <a:xfrm>
            <a:off x="685800" y="1490472"/>
            <a:ext cx="1326794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38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Visual: Use Figure 2 from your BTP report (Page 6) or from the "Mathematics" paper.</a:t>
            </a:r>
            <a:endParaRPr lang="en-US" sz="1380" dirty="0"/>
          </a:p>
        </p:txBody>
      </p:sp>
      <p:sp>
        <p:nvSpPr>
          <p:cNvPr id="16" name="Text 2"/>
          <p:cNvSpPr/>
          <p:nvPr/>
        </p:nvSpPr>
        <p:spPr>
          <a:xfrm>
            <a:off x="685800" y="1911096"/>
            <a:ext cx="1326794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38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Break down the components in more detail:</a:t>
            </a:r>
            <a:endParaRPr lang="en-US" sz="1380" dirty="0"/>
          </a:p>
        </p:txBody>
      </p:sp>
      <p:sp>
        <p:nvSpPr>
          <p:cNvPr id="17" name="Text 3"/>
          <p:cNvSpPr/>
          <p:nvPr/>
        </p:nvSpPr>
        <p:spPr>
          <a:xfrm>
            <a:off x="950976" y="2450592"/>
            <a:ext cx="60807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Embedding Layer (FastText)</a:t>
            </a:r>
            <a:endParaRPr lang="en-US" sz="1720" dirty="0"/>
          </a:p>
        </p:txBody>
      </p:sp>
      <p:sp>
        <p:nvSpPr>
          <p:cNvPr id="18" name="Text 4"/>
          <p:cNvSpPr/>
          <p:nvPr/>
        </p:nvSpPr>
        <p:spPr>
          <a:xfrm>
            <a:off x="950976" y="2889504"/>
            <a:ext cx="608076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38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300-dimensional word vectors.</a:t>
            </a:r>
            <a:endParaRPr lang="en-US" sz="1380" dirty="0"/>
          </a:p>
        </p:txBody>
      </p:sp>
      <p:sp>
        <p:nvSpPr>
          <p:cNvPr id="19" name="Text 5"/>
          <p:cNvSpPr/>
          <p:nvPr/>
        </p:nvSpPr>
        <p:spPr>
          <a:xfrm>
            <a:off x="950976" y="4681728"/>
            <a:ext cx="60807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BiLSTM Layer</a:t>
            </a:r>
            <a:endParaRPr lang="en-US" sz="1720" dirty="0"/>
          </a:p>
        </p:txBody>
      </p:sp>
      <p:sp>
        <p:nvSpPr>
          <p:cNvPr id="20" name="Text 6"/>
          <p:cNvSpPr/>
          <p:nvPr/>
        </p:nvSpPr>
        <p:spPr>
          <a:xfrm>
            <a:off x="950976" y="5111496"/>
            <a:ext cx="608076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38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   • Forward LSTM: 64 hidden units.</a:t>
            </a:r>
            <a:endParaRPr lang="en-US" sz="1380" dirty="0"/>
          </a:p>
        </p:txBody>
      </p:sp>
      <p:sp>
        <p:nvSpPr>
          <p:cNvPr id="21" name="Text 7"/>
          <p:cNvSpPr/>
          <p:nvPr/>
        </p:nvSpPr>
        <p:spPr>
          <a:xfrm>
            <a:off x="950976" y="5504688"/>
            <a:ext cx="608076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38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   • Backward LSTM: 32 hidden units.</a:t>
            </a:r>
            <a:endParaRPr lang="en-US" sz="1380" dirty="0"/>
          </a:p>
        </p:txBody>
      </p:sp>
      <p:sp>
        <p:nvSpPr>
          <p:cNvPr id="22" name="Text 8"/>
          <p:cNvSpPr/>
          <p:nvPr/>
        </p:nvSpPr>
        <p:spPr>
          <a:xfrm>
            <a:off x="950976" y="5888736"/>
            <a:ext cx="608076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38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   • Dropout (0.1) to prevent overfitting.</a:t>
            </a:r>
            <a:endParaRPr lang="en-US" sz="1380" dirty="0"/>
          </a:p>
        </p:txBody>
      </p:sp>
      <p:sp>
        <p:nvSpPr>
          <p:cNvPr id="23" name="Text 9"/>
          <p:cNvSpPr/>
          <p:nvPr/>
        </p:nvSpPr>
        <p:spPr>
          <a:xfrm>
            <a:off x="950976" y="6528816"/>
            <a:ext cx="1280160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Output Layer</a:t>
            </a:r>
            <a:endParaRPr lang="en-US" sz="1720" dirty="0"/>
          </a:p>
        </p:txBody>
      </p:sp>
      <p:sp>
        <p:nvSpPr>
          <p:cNvPr id="24" name="Text 10"/>
          <p:cNvSpPr/>
          <p:nvPr/>
        </p:nvSpPr>
        <p:spPr>
          <a:xfrm>
            <a:off x="950976" y="6958584"/>
            <a:ext cx="12801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38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Dense layer with Softmax for binary classification.</a:t>
            </a:r>
            <a:endParaRPr lang="en-US" sz="1380" dirty="0"/>
          </a:p>
        </p:txBody>
      </p:sp>
      <p:sp>
        <p:nvSpPr>
          <p:cNvPr id="25" name="Text 11"/>
          <p:cNvSpPr/>
          <p:nvPr/>
        </p:nvSpPr>
        <p:spPr>
          <a:xfrm>
            <a:off x="7671816" y="2450592"/>
            <a:ext cx="60807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1D CNN Layer</a:t>
            </a:r>
            <a:endParaRPr lang="en-US" sz="1720" dirty="0"/>
          </a:p>
        </p:txBody>
      </p:sp>
      <p:sp>
        <p:nvSpPr>
          <p:cNvPr id="26" name="Text 12"/>
          <p:cNvSpPr/>
          <p:nvPr/>
        </p:nvSpPr>
        <p:spPr>
          <a:xfrm>
            <a:off x="7671816" y="2889504"/>
            <a:ext cx="608076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38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   • 32 convolutional filters.</a:t>
            </a:r>
            <a:endParaRPr lang="en-US" sz="1380" dirty="0"/>
          </a:p>
        </p:txBody>
      </p:sp>
      <p:sp>
        <p:nvSpPr>
          <p:cNvPr id="27" name="Text 13"/>
          <p:cNvSpPr/>
          <p:nvPr/>
        </p:nvSpPr>
        <p:spPr>
          <a:xfrm>
            <a:off x="7671816" y="3273552"/>
            <a:ext cx="608076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38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   • Kernel size = 3.</a:t>
            </a:r>
            <a:endParaRPr lang="en-US" sz="1380" dirty="0"/>
          </a:p>
        </p:txBody>
      </p:sp>
      <p:sp>
        <p:nvSpPr>
          <p:cNvPr id="28" name="Text 14"/>
          <p:cNvSpPr/>
          <p:nvPr/>
        </p:nvSpPr>
        <p:spPr>
          <a:xfrm>
            <a:off x="7671816" y="3657600"/>
            <a:ext cx="608076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38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   • Activation: ReLU.</a:t>
            </a:r>
            <a:endParaRPr lang="en-US" sz="1380" dirty="0"/>
          </a:p>
        </p:txBody>
      </p:sp>
      <p:sp>
        <p:nvSpPr>
          <p:cNvPr id="29" name="Text 15"/>
          <p:cNvSpPr/>
          <p:nvPr/>
        </p:nvSpPr>
        <p:spPr>
          <a:xfrm>
            <a:off x="7671816" y="4041648"/>
            <a:ext cx="608076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38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   • Max Pooling (size=2) to reduce dimensionality.</a:t>
            </a:r>
            <a:endParaRPr lang="en-US" sz="1380" dirty="0"/>
          </a:p>
        </p:txBody>
      </p:sp>
      <p:sp>
        <p:nvSpPr>
          <p:cNvPr id="30" name="Text 16"/>
          <p:cNvSpPr/>
          <p:nvPr/>
        </p:nvSpPr>
        <p:spPr>
          <a:xfrm>
            <a:off x="7671816" y="4681728"/>
            <a:ext cx="60807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20" dirty="0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Hierarchical Attention Network (HAN)</a:t>
            </a:r>
            <a:endParaRPr lang="en-US" sz="1720" dirty="0"/>
          </a:p>
        </p:txBody>
      </p:sp>
      <p:sp>
        <p:nvSpPr>
          <p:cNvPr id="31" name="Text 17"/>
          <p:cNvSpPr/>
          <p:nvPr/>
        </p:nvSpPr>
        <p:spPr>
          <a:xfrm>
            <a:off x="7671816" y="5111496"/>
            <a:ext cx="608076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90"/>
              </a:lnSpc>
              <a:buNone/>
            </a:pPr>
            <a:r>
              <a:rPr lang="en-US" sz="138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Applies attention at both word and sentence levels.</a:t>
            </a:r>
            <a:endParaRPr lang="en-US" sz="138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2331720"/>
            <a:ext cx="8293608" cy="1225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Training Strategy 1 - Standard Split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5660136" y="3767328"/>
            <a:ext cx="8293608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Approach: Standard 70-15-15 Train-Validation-Test split.</a:t>
            </a: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5660136" y="4242816"/>
            <a:ext cx="8293608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Code Snippet: Show the train_test_split code from your BTP report (Page 7).</a:t>
            </a:r>
            <a:endParaRPr lang="en-US" sz="1530" dirty="0"/>
          </a:p>
        </p:txBody>
      </p:sp>
      <p:sp>
        <p:nvSpPr>
          <p:cNvPr id="7" name="Text 3"/>
          <p:cNvSpPr/>
          <p:nvPr/>
        </p:nvSpPr>
        <p:spPr>
          <a:xfrm>
            <a:off x="5660136" y="4709160"/>
            <a:ext cx="8293608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Result: Achieved an F1-score of 0.91.</a:t>
            </a:r>
            <a:endParaRPr lang="en-US" sz="1530" dirty="0"/>
          </a:p>
        </p:txBody>
      </p:sp>
      <p:sp>
        <p:nvSpPr>
          <p:cNvPr id="8" name="Text 4"/>
          <p:cNvSpPr/>
          <p:nvPr/>
        </p:nvSpPr>
        <p:spPr>
          <a:xfrm>
            <a:off x="5660136" y="5184648"/>
            <a:ext cx="8293608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0" dirty="0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Limitation: High sensitivity to data splits due to the small initial dataset size (N=80). Performance was not stable.</a:t>
            </a:r>
            <a:endParaRPr lang="en-US" sz="15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2025-10-09T10:39:38Z</dcterms:created>
  <dcterms:modified xsi:type="dcterms:W3CDTF">2025-10-09T10:39:38Z</dcterms:modified>
</cp:coreProperties>
</file>